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42"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E6412-5E68-A54B-AF3F-98BA907E86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5473E2-57CD-E5FD-67C2-BD77DD4653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F593DA-DC63-06B1-CC7D-BE65C0C7534A}"/>
              </a:ext>
            </a:extLst>
          </p:cNvPr>
          <p:cNvSpPr>
            <a:spLocks noGrp="1"/>
          </p:cNvSpPr>
          <p:nvPr>
            <p:ph type="dt" sz="half" idx="10"/>
          </p:nvPr>
        </p:nvSpPr>
        <p:spPr/>
        <p:txBody>
          <a:bodyPr/>
          <a:lstStyle/>
          <a:p>
            <a:fld id="{2864D185-A555-44E7-ADAF-ED1186B6D25E}" type="datetimeFigureOut">
              <a:rPr lang="en-US" smtClean="0"/>
              <a:t>4/26/2023</a:t>
            </a:fld>
            <a:endParaRPr lang="en-US"/>
          </a:p>
        </p:txBody>
      </p:sp>
      <p:sp>
        <p:nvSpPr>
          <p:cNvPr id="5" name="Footer Placeholder 4">
            <a:extLst>
              <a:ext uri="{FF2B5EF4-FFF2-40B4-BE49-F238E27FC236}">
                <a16:creationId xmlns:a16="http://schemas.microsoft.com/office/drawing/2014/main" id="{888938ED-C2B2-1EB6-0D54-44897096E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703AC-1BC3-F5C1-4182-09F91B8AA0CD}"/>
              </a:ext>
            </a:extLst>
          </p:cNvPr>
          <p:cNvSpPr>
            <a:spLocks noGrp="1"/>
          </p:cNvSpPr>
          <p:nvPr>
            <p:ph type="sldNum" sz="quarter" idx="12"/>
          </p:nvPr>
        </p:nvSpPr>
        <p:spPr/>
        <p:txBody>
          <a:bodyPr/>
          <a:lstStyle/>
          <a:p>
            <a:fld id="{6A6FBA61-9AF0-4577-91D3-456C973C13EA}" type="slidenum">
              <a:rPr lang="en-US" smtClean="0"/>
              <a:t>‹#›</a:t>
            </a:fld>
            <a:endParaRPr lang="en-US"/>
          </a:p>
        </p:txBody>
      </p:sp>
    </p:spTree>
    <p:extLst>
      <p:ext uri="{BB962C8B-B14F-4D97-AF65-F5344CB8AC3E}">
        <p14:creationId xmlns:p14="http://schemas.microsoft.com/office/powerpoint/2010/main" val="2432228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2FB9-96C5-8340-06D7-25DCDD92C9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6ED758-38A2-1FC2-59A0-1532949099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546D9-443B-5287-342E-4ABA6C8D4267}"/>
              </a:ext>
            </a:extLst>
          </p:cNvPr>
          <p:cNvSpPr>
            <a:spLocks noGrp="1"/>
          </p:cNvSpPr>
          <p:nvPr>
            <p:ph type="dt" sz="half" idx="10"/>
          </p:nvPr>
        </p:nvSpPr>
        <p:spPr/>
        <p:txBody>
          <a:bodyPr/>
          <a:lstStyle/>
          <a:p>
            <a:fld id="{2864D185-A555-44E7-ADAF-ED1186B6D25E}" type="datetimeFigureOut">
              <a:rPr lang="en-US" smtClean="0"/>
              <a:t>4/26/2023</a:t>
            </a:fld>
            <a:endParaRPr lang="en-US"/>
          </a:p>
        </p:txBody>
      </p:sp>
      <p:sp>
        <p:nvSpPr>
          <p:cNvPr id="5" name="Footer Placeholder 4">
            <a:extLst>
              <a:ext uri="{FF2B5EF4-FFF2-40B4-BE49-F238E27FC236}">
                <a16:creationId xmlns:a16="http://schemas.microsoft.com/office/drawing/2014/main" id="{04D4CC18-4D42-B6F7-0F92-4A2EBB38A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D5BA4-3712-B6DF-26C5-95BF5F4CFA5A}"/>
              </a:ext>
            </a:extLst>
          </p:cNvPr>
          <p:cNvSpPr>
            <a:spLocks noGrp="1"/>
          </p:cNvSpPr>
          <p:nvPr>
            <p:ph type="sldNum" sz="quarter" idx="12"/>
          </p:nvPr>
        </p:nvSpPr>
        <p:spPr/>
        <p:txBody>
          <a:bodyPr/>
          <a:lstStyle/>
          <a:p>
            <a:fld id="{6A6FBA61-9AF0-4577-91D3-456C973C13EA}" type="slidenum">
              <a:rPr lang="en-US" smtClean="0"/>
              <a:t>‹#›</a:t>
            </a:fld>
            <a:endParaRPr lang="en-US"/>
          </a:p>
        </p:txBody>
      </p:sp>
    </p:spTree>
    <p:extLst>
      <p:ext uri="{BB962C8B-B14F-4D97-AF65-F5344CB8AC3E}">
        <p14:creationId xmlns:p14="http://schemas.microsoft.com/office/powerpoint/2010/main" val="1927657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484400-5456-95AF-6A6C-BB34952FAA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4C1ECC-AC3C-AE3F-5510-3FA41D0137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4F09C3-4BE7-DC8F-091E-E68DBABF9B91}"/>
              </a:ext>
            </a:extLst>
          </p:cNvPr>
          <p:cNvSpPr>
            <a:spLocks noGrp="1"/>
          </p:cNvSpPr>
          <p:nvPr>
            <p:ph type="dt" sz="half" idx="10"/>
          </p:nvPr>
        </p:nvSpPr>
        <p:spPr/>
        <p:txBody>
          <a:bodyPr/>
          <a:lstStyle/>
          <a:p>
            <a:fld id="{2864D185-A555-44E7-ADAF-ED1186B6D25E}" type="datetimeFigureOut">
              <a:rPr lang="en-US" smtClean="0"/>
              <a:t>4/26/2023</a:t>
            </a:fld>
            <a:endParaRPr lang="en-US"/>
          </a:p>
        </p:txBody>
      </p:sp>
      <p:sp>
        <p:nvSpPr>
          <p:cNvPr id="5" name="Footer Placeholder 4">
            <a:extLst>
              <a:ext uri="{FF2B5EF4-FFF2-40B4-BE49-F238E27FC236}">
                <a16:creationId xmlns:a16="http://schemas.microsoft.com/office/drawing/2014/main" id="{C894C6DC-1085-1C1B-6E3A-8BDB1CF9E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4ED0C-2B65-6B3B-C2FB-EFBBC7787560}"/>
              </a:ext>
            </a:extLst>
          </p:cNvPr>
          <p:cNvSpPr>
            <a:spLocks noGrp="1"/>
          </p:cNvSpPr>
          <p:nvPr>
            <p:ph type="sldNum" sz="quarter" idx="12"/>
          </p:nvPr>
        </p:nvSpPr>
        <p:spPr/>
        <p:txBody>
          <a:bodyPr/>
          <a:lstStyle/>
          <a:p>
            <a:fld id="{6A6FBA61-9AF0-4577-91D3-456C973C13EA}" type="slidenum">
              <a:rPr lang="en-US" smtClean="0"/>
              <a:t>‹#›</a:t>
            </a:fld>
            <a:endParaRPr lang="en-US"/>
          </a:p>
        </p:txBody>
      </p:sp>
    </p:spTree>
    <p:extLst>
      <p:ext uri="{BB962C8B-B14F-4D97-AF65-F5344CB8AC3E}">
        <p14:creationId xmlns:p14="http://schemas.microsoft.com/office/powerpoint/2010/main" val="181586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F33B-C5E9-8E1D-D8BC-E22A9F4ABC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EA958-3FEF-C3D0-1295-9CCF72046C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C03AD-CA18-9323-DA8F-6786F3287C28}"/>
              </a:ext>
            </a:extLst>
          </p:cNvPr>
          <p:cNvSpPr>
            <a:spLocks noGrp="1"/>
          </p:cNvSpPr>
          <p:nvPr>
            <p:ph type="dt" sz="half" idx="10"/>
          </p:nvPr>
        </p:nvSpPr>
        <p:spPr/>
        <p:txBody>
          <a:bodyPr/>
          <a:lstStyle/>
          <a:p>
            <a:fld id="{2864D185-A555-44E7-ADAF-ED1186B6D25E}" type="datetimeFigureOut">
              <a:rPr lang="en-US" smtClean="0"/>
              <a:t>4/26/2023</a:t>
            </a:fld>
            <a:endParaRPr lang="en-US"/>
          </a:p>
        </p:txBody>
      </p:sp>
      <p:sp>
        <p:nvSpPr>
          <p:cNvPr id="5" name="Footer Placeholder 4">
            <a:extLst>
              <a:ext uri="{FF2B5EF4-FFF2-40B4-BE49-F238E27FC236}">
                <a16:creationId xmlns:a16="http://schemas.microsoft.com/office/drawing/2014/main" id="{3A1DE407-E0E0-E95A-AF4D-6B958FA8D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A4A6E-4EEF-22B9-3CA6-3638B5C69389}"/>
              </a:ext>
            </a:extLst>
          </p:cNvPr>
          <p:cNvSpPr>
            <a:spLocks noGrp="1"/>
          </p:cNvSpPr>
          <p:nvPr>
            <p:ph type="sldNum" sz="quarter" idx="12"/>
          </p:nvPr>
        </p:nvSpPr>
        <p:spPr/>
        <p:txBody>
          <a:bodyPr/>
          <a:lstStyle/>
          <a:p>
            <a:fld id="{6A6FBA61-9AF0-4577-91D3-456C973C13EA}" type="slidenum">
              <a:rPr lang="en-US" smtClean="0"/>
              <a:t>‹#›</a:t>
            </a:fld>
            <a:endParaRPr lang="en-US"/>
          </a:p>
        </p:txBody>
      </p:sp>
    </p:spTree>
    <p:extLst>
      <p:ext uri="{BB962C8B-B14F-4D97-AF65-F5344CB8AC3E}">
        <p14:creationId xmlns:p14="http://schemas.microsoft.com/office/powerpoint/2010/main" val="338764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71C-BC48-9C53-D494-6218050C75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5168A3-AAA6-63D2-631D-8E1B05DF3E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18F440-2A1D-72C8-C90C-4106EC609DB7}"/>
              </a:ext>
            </a:extLst>
          </p:cNvPr>
          <p:cNvSpPr>
            <a:spLocks noGrp="1"/>
          </p:cNvSpPr>
          <p:nvPr>
            <p:ph type="dt" sz="half" idx="10"/>
          </p:nvPr>
        </p:nvSpPr>
        <p:spPr/>
        <p:txBody>
          <a:bodyPr/>
          <a:lstStyle/>
          <a:p>
            <a:fld id="{2864D185-A555-44E7-ADAF-ED1186B6D25E}" type="datetimeFigureOut">
              <a:rPr lang="en-US" smtClean="0"/>
              <a:t>4/26/2023</a:t>
            </a:fld>
            <a:endParaRPr lang="en-US"/>
          </a:p>
        </p:txBody>
      </p:sp>
      <p:sp>
        <p:nvSpPr>
          <p:cNvPr id="5" name="Footer Placeholder 4">
            <a:extLst>
              <a:ext uri="{FF2B5EF4-FFF2-40B4-BE49-F238E27FC236}">
                <a16:creationId xmlns:a16="http://schemas.microsoft.com/office/drawing/2014/main" id="{28EC4086-66B7-F728-C061-E06C6ECD6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484B-F0B1-9372-8DEF-126E8B540F73}"/>
              </a:ext>
            </a:extLst>
          </p:cNvPr>
          <p:cNvSpPr>
            <a:spLocks noGrp="1"/>
          </p:cNvSpPr>
          <p:nvPr>
            <p:ph type="sldNum" sz="quarter" idx="12"/>
          </p:nvPr>
        </p:nvSpPr>
        <p:spPr/>
        <p:txBody>
          <a:bodyPr/>
          <a:lstStyle/>
          <a:p>
            <a:fld id="{6A6FBA61-9AF0-4577-91D3-456C973C13EA}" type="slidenum">
              <a:rPr lang="en-US" smtClean="0"/>
              <a:t>‹#›</a:t>
            </a:fld>
            <a:endParaRPr lang="en-US"/>
          </a:p>
        </p:txBody>
      </p:sp>
    </p:spTree>
    <p:extLst>
      <p:ext uri="{BB962C8B-B14F-4D97-AF65-F5344CB8AC3E}">
        <p14:creationId xmlns:p14="http://schemas.microsoft.com/office/powerpoint/2010/main" val="266230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4267-C7F0-CB36-F63A-53E5DC70BF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72CC1C-C644-7FE8-8CB7-C374F83EEE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E19801-B378-7D57-1368-F4D519D7C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66C4FF-F128-5B0F-1A71-93E90AD4AF54}"/>
              </a:ext>
            </a:extLst>
          </p:cNvPr>
          <p:cNvSpPr>
            <a:spLocks noGrp="1"/>
          </p:cNvSpPr>
          <p:nvPr>
            <p:ph type="dt" sz="half" idx="10"/>
          </p:nvPr>
        </p:nvSpPr>
        <p:spPr/>
        <p:txBody>
          <a:bodyPr/>
          <a:lstStyle/>
          <a:p>
            <a:fld id="{2864D185-A555-44E7-ADAF-ED1186B6D25E}" type="datetimeFigureOut">
              <a:rPr lang="en-US" smtClean="0"/>
              <a:t>4/26/2023</a:t>
            </a:fld>
            <a:endParaRPr lang="en-US"/>
          </a:p>
        </p:txBody>
      </p:sp>
      <p:sp>
        <p:nvSpPr>
          <p:cNvPr id="6" name="Footer Placeholder 5">
            <a:extLst>
              <a:ext uri="{FF2B5EF4-FFF2-40B4-BE49-F238E27FC236}">
                <a16:creationId xmlns:a16="http://schemas.microsoft.com/office/drawing/2014/main" id="{AF09760D-B7CA-5FE5-5233-2CADBD0EC0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A1C250-1AE1-D7DF-24F9-74D309DC43EE}"/>
              </a:ext>
            </a:extLst>
          </p:cNvPr>
          <p:cNvSpPr>
            <a:spLocks noGrp="1"/>
          </p:cNvSpPr>
          <p:nvPr>
            <p:ph type="sldNum" sz="quarter" idx="12"/>
          </p:nvPr>
        </p:nvSpPr>
        <p:spPr/>
        <p:txBody>
          <a:bodyPr/>
          <a:lstStyle/>
          <a:p>
            <a:fld id="{6A6FBA61-9AF0-4577-91D3-456C973C13EA}" type="slidenum">
              <a:rPr lang="en-US" smtClean="0"/>
              <a:t>‹#›</a:t>
            </a:fld>
            <a:endParaRPr lang="en-US"/>
          </a:p>
        </p:txBody>
      </p:sp>
    </p:spTree>
    <p:extLst>
      <p:ext uri="{BB962C8B-B14F-4D97-AF65-F5344CB8AC3E}">
        <p14:creationId xmlns:p14="http://schemas.microsoft.com/office/powerpoint/2010/main" val="4249836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4675-81E3-7536-DA70-CE4349D5AD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F0D3BA-04E0-AD11-6CE4-CA9163CFE4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7B18E1-0445-7FDA-3E90-A515AEB4EF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9E82FD-8E81-225C-BA5D-AE3FEBA822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8F973C-7376-E682-0477-F1BAB09763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0757F1-48FD-E606-F42B-B7AE1CB2F08A}"/>
              </a:ext>
            </a:extLst>
          </p:cNvPr>
          <p:cNvSpPr>
            <a:spLocks noGrp="1"/>
          </p:cNvSpPr>
          <p:nvPr>
            <p:ph type="dt" sz="half" idx="10"/>
          </p:nvPr>
        </p:nvSpPr>
        <p:spPr/>
        <p:txBody>
          <a:bodyPr/>
          <a:lstStyle/>
          <a:p>
            <a:fld id="{2864D185-A555-44E7-ADAF-ED1186B6D25E}" type="datetimeFigureOut">
              <a:rPr lang="en-US" smtClean="0"/>
              <a:t>4/26/2023</a:t>
            </a:fld>
            <a:endParaRPr lang="en-US"/>
          </a:p>
        </p:txBody>
      </p:sp>
      <p:sp>
        <p:nvSpPr>
          <p:cNvPr id="8" name="Footer Placeholder 7">
            <a:extLst>
              <a:ext uri="{FF2B5EF4-FFF2-40B4-BE49-F238E27FC236}">
                <a16:creationId xmlns:a16="http://schemas.microsoft.com/office/drawing/2014/main" id="{6021EF85-DCD1-C49D-0AB4-290881C932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DEC80F-5673-FF8B-068C-967E24BA8209}"/>
              </a:ext>
            </a:extLst>
          </p:cNvPr>
          <p:cNvSpPr>
            <a:spLocks noGrp="1"/>
          </p:cNvSpPr>
          <p:nvPr>
            <p:ph type="sldNum" sz="quarter" idx="12"/>
          </p:nvPr>
        </p:nvSpPr>
        <p:spPr/>
        <p:txBody>
          <a:bodyPr/>
          <a:lstStyle/>
          <a:p>
            <a:fld id="{6A6FBA61-9AF0-4577-91D3-456C973C13EA}" type="slidenum">
              <a:rPr lang="en-US" smtClean="0"/>
              <a:t>‹#›</a:t>
            </a:fld>
            <a:endParaRPr lang="en-US"/>
          </a:p>
        </p:txBody>
      </p:sp>
    </p:spTree>
    <p:extLst>
      <p:ext uri="{BB962C8B-B14F-4D97-AF65-F5344CB8AC3E}">
        <p14:creationId xmlns:p14="http://schemas.microsoft.com/office/powerpoint/2010/main" val="268510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72B2-8E2A-05CD-A790-29A1F26B97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1F5599-9AB6-D7D4-4AFC-9566F5C73A7F}"/>
              </a:ext>
            </a:extLst>
          </p:cNvPr>
          <p:cNvSpPr>
            <a:spLocks noGrp="1"/>
          </p:cNvSpPr>
          <p:nvPr>
            <p:ph type="dt" sz="half" idx="10"/>
          </p:nvPr>
        </p:nvSpPr>
        <p:spPr/>
        <p:txBody>
          <a:bodyPr/>
          <a:lstStyle/>
          <a:p>
            <a:fld id="{2864D185-A555-44E7-ADAF-ED1186B6D25E}" type="datetimeFigureOut">
              <a:rPr lang="en-US" smtClean="0"/>
              <a:t>4/26/2023</a:t>
            </a:fld>
            <a:endParaRPr lang="en-US"/>
          </a:p>
        </p:txBody>
      </p:sp>
      <p:sp>
        <p:nvSpPr>
          <p:cNvPr id="4" name="Footer Placeholder 3">
            <a:extLst>
              <a:ext uri="{FF2B5EF4-FFF2-40B4-BE49-F238E27FC236}">
                <a16:creationId xmlns:a16="http://schemas.microsoft.com/office/drawing/2014/main" id="{EFD7CC02-5DFB-EF0F-7E58-9C6E7BA93D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C6A0DB-1AB6-C76E-1D66-5B67709301E8}"/>
              </a:ext>
            </a:extLst>
          </p:cNvPr>
          <p:cNvSpPr>
            <a:spLocks noGrp="1"/>
          </p:cNvSpPr>
          <p:nvPr>
            <p:ph type="sldNum" sz="quarter" idx="12"/>
          </p:nvPr>
        </p:nvSpPr>
        <p:spPr/>
        <p:txBody>
          <a:bodyPr/>
          <a:lstStyle/>
          <a:p>
            <a:fld id="{6A6FBA61-9AF0-4577-91D3-456C973C13EA}" type="slidenum">
              <a:rPr lang="en-US" smtClean="0"/>
              <a:t>‹#›</a:t>
            </a:fld>
            <a:endParaRPr lang="en-US"/>
          </a:p>
        </p:txBody>
      </p:sp>
    </p:spTree>
    <p:extLst>
      <p:ext uri="{BB962C8B-B14F-4D97-AF65-F5344CB8AC3E}">
        <p14:creationId xmlns:p14="http://schemas.microsoft.com/office/powerpoint/2010/main" val="2218867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9CD42D-CD21-5A23-63DF-A812CD0721DC}"/>
              </a:ext>
            </a:extLst>
          </p:cNvPr>
          <p:cNvSpPr>
            <a:spLocks noGrp="1"/>
          </p:cNvSpPr>
          <p:nvPr>
            <p:ph type="dt" sz="half" idx="10"/>
          </p:nvPr>
        </p:nvSpPr>
        <p:spPr/>
        <p:txBody>
          <a:bodyPr/>
          <a:lstStyle/>
          <a:p>
            <a:fld id="{2864D185-A555-44E7-ADAF-ED1186B6D25E}" type="datetimeFigureOut">
              <a:rPr lang="en-US" smtClean="0"/>
              <a:t>4/26/2023</a:t>
            </a:fld>
            <a:endParaRPr lang="en-US"/>
          </a:p>
        </p:txBody>
      </p:sp>
      <p:sp>
        <p:nvSpPr>
          <p:cNvPr id="3" name="Footer Placeholder 2">
            <a:extLst>
              <a:ext uri="{FF2B5EF4-FFF2-40B4-BE49-F238E27FC236}">
                <a16:creationId xmlns:a16="http://schemas.microsoft.com/office/drawing/2014/main" id="{77BFFF33-EE0A-6F0C-A23F-7B4CF89A3F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572B86-9CF9-BE96-CF9A-D63CE9899D3B}"/>
              </a:ext>
            </a:extLst>
          </p:cNvPr>
          <p:cNvSpPr>
            <a:spLocks noGrp="1"/>
          </p:cNvSpPr>
          <p:nvPr>
            <p:ph type="sldNum" sz="quarter" idx="12"/>
          </p:nvPr>
        </p:nvSpPr>
        <p:spPr/>
        <p:txBody>
          <a:bodyPr/>
          <a:lstStyle/>
          <a:p>
            <a:fld id="{6A6FBA61-9AF0-4577-91D3-456C973C13EA}" type="slidenum">
              <a:rPr lang="en-US" smtClean="0"/>
              <a:t>‹#›</a:t>
            </a:fld>
            <a:endParaRPr lang="en-US"/>
          </a:p>
        </p:txBody>
      </p:sp>
    </p:spTree>
    <p:extLst>
      <p:ext uri="{BB962C8B-B14F-4D97-AF65-F5344CB8AC3E}">
        <p14:creationId xmlns:p14="http://schemas.microsoft.com/office/powerpoint/2010/main" val="91099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4D532-2079-8622-7BB1-762090F987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554A8A-BE41-8F1A-5EAC-D471C8519C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09B83B-ADEA-64DE-3480-90B97A3D0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044D03-6E84-1799-E6B4-23AC6F2CD2CD}"/>
              </a:ext>
            </a:extLst>
          </p:cNvPr>
          <p:cNvSpPr>
            <a:spLocks noGrp="1"/>
          </p:cNvSpPr>
          <p:nvPr>
            <p:ph type="dt" sz="half" idx="10"/>
          </p:nvPr>
        </p:nvSpPr>
        <p:spPr/>
        <p:txBody>
          <a:bodyPr/>
          <a:lstStyle/>
          <a:p>
            <a:fld id="{2864D185-A555-44E7-ADAF-ED1186B6D25E}" type="datetimeFigureOut">
              <a:rPr lang="en-US" smtClean="0"/>
              <a:t>4/26/2023</a:t>
            </a:fld>
            <a:endParaRPr lang="en-US"/>
          </a:p>
        </p:txBody>
      </p:sp>
      <p:sp>
        <p:nvSpPr>
          <p:cNvPr id="6" name="Footer Placeholder 5">
            <a:extLst>
              <a:ext uri="{FF2B5EF4-FFF2-40B4-BE49-F238E27FC236}">
                <a16:creationId xmlns:a16="http://schemas.microsoft.com/office/drawing/2014/main" id="{A3253912-EB23-0E21-437B-DB8DE9E79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E4AE0B-C2D8-B597-EC7E-C8E579D319DA}"/>
              </a:ext>
            </a:extLst>
          </p:cNvPr>
          <p:cNvSpPr>
            <a:spLocks noGrp="1"/>
          </p:cNvSpPr>
          <p:nvPr>
            <p:ph type="sldNum" sz="quarter" idx="12"/>
          </p:nvPr>
        </p:nvSpPr>
        <p:spPr/>
        <p:txBody>
          <a:bodyPr/>
          <a:lstStyle/>
          <a:p>
            <a:fld id="{6A6FBA61-9AF0-4577-91D3-456C973C13EA}" type="slidenum">
              <a:rPr lang="en-US" smtClean="0"/>
              <a:t>‹#›</a:t>
            </a:fld>
            <a:endParaRPr lang="en-US"/>
          </a:p>
        </p:txBody>
      </p:sp>
    </p:spTree>
    <p:extLst>
      <p:ext uri="{BB962C8B-B14F-4D97-AF65-F5344CB8AC3E}">
        <p14:creationId xmlns:p14="http://schemas.microsoft.com/office/powerpoint/2010/main" val="290372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CF44-46F6-BD9E-5E49-A23EAB0D8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79F659-0298-5787-F582-EFB59E33F1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BD3F3-B070-6CE0-ED6A-88B642A5F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4FDC8-E47D-4B3E-DC15-BF68CC3A1B84}"/>
              </a:ext>
            </a:extLst>
          </p:cNvPr>
          <p:cNvSpPr>
            <a:spLocks noGrp="1"/>
          </p:cNvSpPr>
          <p:nvPr>
            <p:ph type="dt" sz="half" idx="10"/>
          </p:nvPr>
        </p:nvSpPr>
        <p:spPr/>
        <p:txBody>
          <a:bodyPr/>
          <a:lstStyle/>
          <a:p>
            <a:fld id="{2864D185-A555-44E7-ADAF-ED1186B6D25E}" type="datetimeFigureOut">
              <a:rPr lang="en-US" smtClean="0"/>
              <a:t>4/26/2023</a:t>
            </a:fld>
            <a:endParaRPr lang="en-US"/>
          </a:p>
        </p:txBody>
      </p:sp>
      <p:sp>
        <p:nvSpPr>
          <p:cNvPr id="6" name="Footer Placeholder 5">
            <a:extLst>
              <a:ext uri="{FF2B5EF4-FFF2-40B4-BE49-F238E27FC236}">
                <a16:creationId xmlns:a16="http://schemas.microsoft.com/office/drawing/2014/main" id="{8F4E60EE-ADB9-6C8B-DECD-850A320F95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AE83E2-65D5-3943-DB23-78EDF996A38B}"/>
              </a:ext>
            </a:extLst>
          </p:cNvPr>
          <p:cNvSpPr>
            <a:spLocks noGrp="1"/>
          </p:cNvSpPr>
          <p:nvPr>
            <p:ph type="sldNum" sz="quarter" idx="12"/>
          </p:nvPr>
        </p:nvSpPr>
        <p:spPr/>
        <p:txBody>
          <a:bodyPr/>
          <a:lstStyle/>
          <a:p>
            <a:fld id="{6A6FBA61-9AF0-4577-91D3-456C973C13EA}" type="slidenum">
              <a:rPr lang="en-US" smtClean="0"/>
              <a:t>‹#›</a:t>
            </a:fld>
            <a:endParaRPr lang="en-US"/>
          </a:p>
        </p:txBody>
      </p:sp>
    </p:spTree>
    <p:extLst>
      <p:ext uri="{BB962C8B-B14F-4D97-AF65-F5344CB8AC3E}">
        <p14:creationId xmlns:p14="http://schemas.microsoft.com/office/powerpoint/2010/main" val="2552011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CF861A-1007-8027-EA2E-2D5DF2AB9F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D18F7F-1070-E8C6-7D99-70D4B64E78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C9A768-51BC-F7EF-388E-37B06C8B08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64D185-A555-44E7-ADAF-ED1186B6D25E}" type="datetimeFigureOut">
              <a:rPr lang="en-US" smtClean="0"/>
              <a:t>4/26/2023</a:t>
            </a:fld>
            <a:endParaRPr lang="en-US"/>
          </a:p>
        </p:txBody>
      </p:sp>
      <p:sp>
        <p:nvSpPr>
          <p:cNvPr id="5" name="Footer Placeholder 4">
            <a:extLst>
              <a:ext uri="{FF2B5EF4-FFF2-40B4-BE49-F238E27FC236}">
                <a16:creationId xmlns:a16="http://schemas.microsoft.com/office/drawing/2014/main" id="{ED7C8DFE-8717-E201-85C8-36152C9BA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48F25B-9C03-E7C4-4057-4DFC1E4265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6FBA61-9AF0-4577-91D3-456C973C13EA}" type="slidenum">
              <a:rPr lang="en-US" smtClean="0"/>
              <a:t>‹#›</a:t>
            </a:fld>
            <a:endParaRPr lang="en-US"/>
          </a:p>
        </p:txBody>
      </p:sp>
    </p:spTree>
    <p:extLst>
      <p:ext uri="{BB962C8B-B14F-4D97-AF65-F5344CB8AC3E}">
        <p14:creationId xmlns:p14="http://schemas.microsoft.com/office/powerpoint/2010/main" val="1769811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mpty train">
            <a:extLst>
              <a:ext uri="{FF2B5EF4-FFF2-40B4-BE49-F238E27FC236}">
                <a16:creationId xmlns:a16="http://schemas.microsoft.com/office/drawing/2014/main" id="{FA4F4A77-5B9D-7772-FD6B-30AEA8F1C1F6}"/>
              </a:ext>
            </a:extLst>
          </p:cNvPr>
          <p:cNvPicPr>
            <a:picLocks noChangeAspect="1"/>
          </p:cNvPicPr>
          <p:nvPr/>
        </p:nvPicPr>
        <p:blipFill rotWithShape="1">
          <a:blip r:embed="rId2"/>
          <a:srcRect t="2166" r="23298" b="6925"/>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012AD7-3CBA-AD56-4C11-C8D199F73E83}"/>
              </a:ext>
            </a:extLst>
          </p:cNvPr>
          <p:cNvSpPr>
            <a:spLocks noGrp="1"/>
          </p:cNvSpPr>
          <p:nvPr>
            <p:ph type="ctrTitle"/>
          </p:nvPr>
        </p:nvSpPr>
        <p:spPr>
          <a:xfrm>
            <a:off x="477981" y="1122363"/>
            <a:ext cx="4023360" cy="3204134"/>
          </a:xfrm>
        </p:spPr>
        <p:txBody>
          <a:bodyPr anchor="b">
            <a:normAutofit/>
          </a:bodyPr>
          <a:lstStyle/>
          <a:p>
            <a:pPr algn="l"/>
            <a:r>
              <a:rPr lang="en-US" sz="4400" b="1">
                <a:effectLst/>
                <a:latin typeface="Arial" panose="020B0604020202020204" pitchFamily="34" charset="0"/>
                <a:ea typeface="Arial" panose="020B0604020202020204" pitchFamily="34" charset="0"/>
              </a:rPr>
              <a:t>Transit Usage in Pittsburgh, Pennsylvania</a:t>
            </a:r>
            <a:endParaRPr lang="en-US" sz="4400"/>
          </a:p>
        </p:txBody>
      </p:sp>
      <p:sp>
        <p:nvSpPr>
          <p:cNvPr id="3" name="Subtitle 2">
            <a:extLst>
              <a:ext uri="{FF2B5EF4-FFF2-40B4-BE49-F238E27FC236}">
                <a16:creationId xmlns:a16="http://schemas.microsoft.com/office/drawing/2014/main" id="{BA2E6E3B-F4BF-0A6D-9A3A-CA31B6C1E917}"/>
              </a:ext>
            </a:extLst>
          </p:cNvPr>
          <p:cNvSpPr>
            <a:spLocks noGrp="1"/>
          </p:cNvSpPr>
          <p:nvPr>
            <p:ph type="subTitle" idx="1"/>
          </p:nvPr>
        </p:nvSpPr>
        <p:spPr>
          <a:xfrm>
            <a:off x="477980" y="4872922"/>
            <a:ext cx="4023359" cy="1208141"/>
          </a:xfrm>
        </p:spPr>
        <p:txBody>
          <a:bodyPr>
            <a:normAutofit/>
          </a:bodyPr>
          <a:lstStyle/>
          <a:p>
            <a:pPr algn="l"/>
            <a:r>
              <a:rPr lang="en-US" sz="2000"/>
              <a:t>By Colton Lapp</a:t>
            </a:r>
          </a:p>
          <a:p>
            <a:pPr algn="l"/>
            <a:r>
              <a:rPr lang="en-US" sz="2000"/>
              <a:t>April 28</a:t>
            </a:r>
            <a:r>
              <a:rPr lang="en-US" sz="2000" baseline="30000"/>
              <a:t>th</a:t>
            </a:r>
            <a:r>
              <a:rPr lang="en-US" sz="2000"/>
              <a:t>, 2023</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97823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73E53-8E94-4E2D-9F26-83BC7C125200}"/>
              </a:ext>
            </a:extLst>
          </p:cNvPr>
          <p:cNvSpPr>
            <a:spLocks noGrp="1"/>
          </p:cNvSpPr>
          <p:nvPr>
            <p:ph type="title"/>
          </p:nvPr>
        </p:nvSpPr>
        <p:spPr/>
        <p:txBody>
          <a:bodyPr/>
          <a:lstStyle/>
          <a:p>
            <a:r>
              <a:rPr lang="en-US" dirty="0"/>
              <a:t>Intro	</a:t>
            </a:r>
          </a:p>
        </p:txBody>
      </p:sp>
      <p:sp>
        <p:nvSpPr>
          <p:cNvPr id="3" name="Content Placeholder 2">
            <a:extLst>
              <a:ext uri="{FF2B5EF4-FFF2-40B4-BE49-F238E27FC236}">
                <a16:creationId xmlns:a16="http://schemas.microsoft.com/office/drawing/2014/main" id="{1F41F5C1-77E6-B802-EC11-F144E4F3E653}"/>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The pandemic led to reduced travel patterns and decreased ridership rates in public transit systems across the country.</a:t>
            </a:r>
          </a:p>
          <a:p>
            <a:pPr algn="l">
              <a:buFont typeface="Arial" panose="020B0604020202020204" pitchFamily="34" charset="0"/>
              <a:buChar char="•"/>
            </a:pPr>
            <a:r>
              <a:rPr lang="en-US" b="0" i="0" dirty="0">
                <a:solidFill>
                  <a:srgbClr val="374151"/>
                </a:solidFill>
                <a:effectLst/>
                <a:latin typeface="Söhne"/>
              </a:rPr>
              <a:t>Pittsburgh, Pennsylvania experienced persistently low ridership rates even after the lifting of lockdown restrictions.</a:t>
            </a:r>
          </a:p>
          <a:p>
            <a:pPr algn="l">
              <a:buFont typeface="Arial" panose="020B0604020202020204" pitchFamily="34" charset="0"/>
              <a:buChar char="•"/>
            </a:pPr>
            <a:r>
              <a:rPr lang="en-US" b="0" i="0" dirty="0">
                <a:solidFill>
                  <a:srgbClr val="374151"/>
                </a:solidFill>
                <a:effectLst/>
                <a:latin typeface="Söhne"/>
              </a:rPr>
              <a:t>The project aims to analyze geospatial data to better understand the current and historical patterns of transit usage in Pittsburgh and how it has been changing since the pandemic, in order to allocate public funding more efficiently.</a:t>
            </a:r>
          </a:p>
          <a:p>
            <a:endParaRPr lang="en-US" dirty="0"/>
          </a:p>
        </p:txBody>
      </p:sp>
    </p:spTree>
    <p:extLst>
      <p:ext uri="{BB962C8B-B14F-4D97-AF65-F5344CB8AC3E}">
        <p14:creationId xmlns:p14="http://schemas.microsoft.com/office/powerpoint/2010/main" val="1269080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4AB081-F3FC-88C0-6C4B-F5B297B31035}"/>
              </a:ext>
            </a:extLst>
          </p:cNvPr>
          <p:cNvSpPr>
            <a:spLocks noGrp="1"/>
          </p:cNvSpPr>
          <p:nvPr>
            <p:ph type="title"/>
          </p:nvPr>
        </p:nvSpPr>
        <p:spPr>
          <a:xfrm>
            <a:off x="1008184" y="174032"/>
            <a:ext cx="10175631" cy="1111843"/>
          </a:xfrm>
        </p:spPr>
        <p:txBody>
          <a:bodyPr anchor="ctr">
            <a:normAutofit/>
          </a:bodyPr>
          <a:lstStyle/>
          <a:p>
            <a:pPr algn="ctr"/>
            <a:r>
              <a:rPr lang="en-US" sz="4000" dirty="0"/>
              <a:t>Usage before Covid</a:t>
            </a:r>
          </a:p>
        </p:txBody>
      </p:sp>
      <p:sp>
        <p:nvSpPr>
          <p:cNvPr id="3" name="Content Placeholder 2">
            <a:extLst>
              <a:ext uri="{FF2B5EF4-FFF2-40B4-BE49-F238E27FC236}">
                <a16:creationId xmlns:a16="http://schemas.microsoft.com/office/drawing/2014/main" id="{A6752DDE-3EB7-3F02-2C77-36FA258EAE1E}"/>
              </a:ext>
            </a:extLst>
          </p:cNvPr>
          <p:cNvSpPr>
            <a:spLocks noGrp="1"/>
          </p:cNvSpPr>
          <p:nvPr>
            <p:ph idx="1"/>
          </p:nvPr>
        </p:nvSpPr>
        <p:spPr>
          <a:xfrm>
            <a:off x="1008184" y="1192734"/>
            <a:ext cx="10175630" cy="767904"/>
          </a:xfrm>
        </p:spPr>
        <p:txBody>
          <a:bodyPr anchor="ctr">
            <a:normAutofit/>
          </a:bodyPr>
          <a:lstStyle/>
          <a:p>
            <a:pPr algn="ctr"/>
            <a:r>
              <a:rPr lang="en-US" sz="1400" b="0" i="0" dirty="0">
                <a:solidFill>
                  <a:srgbClr val="374151"/>
                </a:solidFill>
                <a:effectLst/>
                <a:latin typeface="Söhne"/>
              </a:rPr>
              <a:t>The Central Business District and neighborhoods around major universities had the highest usage levels for public transit before the pandemic in Pittsburgh, as shown by contours drawn on a heatmap.</a:t>
            </a:r>
            <a:endParaRPr lang="en-US" sz="2000" dirty="0"/>
          </a:p>
        </p:txBody>
      </p:sp>
      <p:pic>
        <p:nvPicPr>
          <p:cNvPr id="4" name="image4.png">
            <a:extLst>
              <a:ext uri="{FF2B5EF4-FFF2-40B4-BE49-F238E27FC236}">
                <a16:creationId xmlns:a16="http://schemas.microsoft.com/office/drawing/2014/main" id="{2D698613-B0E5-7E24-761E-EFB5B8842DF5}"/>
              </a:ext>
            </a:extLst>
          </p:cNvPr>
          <p:cNvPicPr/>
          <p:nvPr/>
        </p:nvPicPr>
        <p:blipFill>
          <a:blip r:embed="rId2"/>
          <a:stretch>
            <a:fillRect/>
          </a:stretch>
        </p:blipFill>
        <p:spPr>
          <a:xfrm>
            <a:off x="1236361" y="2015544"/>
            <a:ext cx="9716229" cy="4469303"/>
          </a:xfrm>
          <a:prstGeom prst="rect">
            <a:avLst/>
          </a:prstGeom>
        </p:spPr>
      </p:pic>
    </p:spTree>
    <p:extLst>
      <p:ext uri="{BB962C8B-B14F-4D97-AF65-F5344CB8AC3E}">
        <p14:creationId xmlns:p14="http://schemas.microsoft.com/office/powerpoint/2010/main" val="1048306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42E1-229D-2B39-A152-E8C22497F0DB}"/>
              </a:ext>
            </a:extLst>
          </p:cNvPr>
          <p:cNvSpPr>
            <a:spLocks noGrp="1"/>
          </p:cNvSpPr>
          <p:nvPr>
            <p:ph type="title"/>
          </p:nvPr>
        </p:nvSpPr>
        <p:spPr/>
        <p:txBody>
          <a:bodyPr>
            <a:normAutofit fontScale="90000"/>
          </a:bodyPr>
          <a:lstStyle/>
          <a:p>
            <a:pPr algn="ctr"/>
            <a:r>
              <a:rPr lang="en-US" sz="2800" dirty="0"/>
              <a:t>How did geospatial distribution of ridership change after Covid?</a:t>
            </a:r>
            <a:br>
              <a:rPr lang="en-US" sz="2800" dirty="0"/>
            </a:br>
            <a:r>
              <a:rPr lang="en-US" sz="1100" dirty="0"/>
              <a:t> </a:t>
            </a:r>
            <a:br>
              <a:rPr lang="en-US" dirty="0"/>
            </a:br>
            <a:r>
              <a:rPr lang="en-US" sz="1800" b="0" i="0" dirty="0">
                <a:solidFill>
                  <a:srgbClr val="374151"/>
                </a:solidFill>
                <a:effectLst/>
                <a:latin typeface="Söhne"/>
              </a:rPr>
              <a:t>Comparing onboarding data from January 2020 to April 2021 shows a decline in overall ridership across the city of Pittsburgh, with no neighborhoods reaching the highest usage level seen in 2020, but the geospatial distribution of ridership remains broadly similar.</a:t>
            </a:r>
            <a:endParaRPr lang="en-US" sz="2800" dirty="0"/>
          </a:p>
        </p:txBody>
      </p:sp>
      <p:pic>
        <p:nvPicPr>
          <p:cNvPr id="4" name="image2.png">
            <a:extLst>
              <a:ext uri="{FF2B5EF4-FFF2-40B4-BE49-F238E27FC236}">
                <a16:creationId xmlns:a16="http://schemas.microsoft.com/office/drawing/2014/main" id="{A260E8FC-4F45-15F3-B1BF-F11518E18C83}"/>
              </a:ext>
            </a:extLst>
          </p:cNvPr>
          <p:cNvPicPr/>
          <p:nvPr/>
        </p:nvPicPr>
        <p:blipFill>
          <a:blip r:embed="rId2"/>
          <a:srcRect/>
          <a:stretch>
            <a:fillRect/>
          </a:stretch>
        </p:blipFill>
        <p:spPr>
          <a:xfrm>
            <a:off x="1469121" y="2176529"/>
            <a:ext cx="9349131" cy="4393619"/>
          </a:xfrm>
          <a:prstGeom prst="rect">
            <a:avLst/>
          </a:prstGeom>
          <a:ln/>
        </p:spPr>
      </p:pic>
    </p:spTree>
    <p:extLst>
      <p:ext uri="{BB962C8B-B14F-4D97-AF65-F5344CB8AC3E}">
        <p14:creationId xmlns:p14="http://schemas.microsoft.com/office/powerpoint/2010/main" val="2088659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42E1-229D-2B39-A152-E8C22497F0DB}"/>
              </a:ext>
            </a:extLst>
          </p:cNvPr>
          <p:cNvSpPr>
            <a:spLocks noGrp="1"/>
          </p:cNvSpPr>
          <p:nvPr>
            <p:ph type="title"/>
          </p:nvPr>
        </p:nvSpPr>
        <p:spPr/>
        <p:txBody>
          <a:bodyPr>
            <a:normAutofit/>
          </a:bodyPr>
          <a:lstStyle/>
          <a:p>
            <a:pPr algn="ctr"/>
            <a:r>
              <a:rPr lang="en-US" sz="2800" dirty="0"/>
              <a:t>Map showing high use contours, bus stop, and route data in Pittsburgh</a:t>
            </a:r>
            <a:br>
              <a:rPr lang="en-US" sz="2800" dirty="0"/>
            </a:br>
            <a:r>
              <a:rPr lang="en-US" sz="1100" dirty="0"/>
              <a:t> </a:t>
            </a:r>
            <a:br>
              <a:rPr lang="en-US" dirty="0"/>
            </a:br>
            <a:r>
              <a:rPr lang="en-US" sz="1800" b="0" i="0" dirty="0">
                <a:solidFill>
                  <a:srgbClr val="374151"/>
                </a:solidFill>
                <a:effectLst/>
                <a:latin typeface="Söhne"/>
              </a:rPr>
              <a:t>The map highlights high concentration of bus stops with exceptionally high onboardings in the Central Business District and certain streets, while many routes on the outskirts of Allegheny County have low usage levels.</a:t>
            </a:r>
            <a:endParaRPr lang="en-US" sz="2800" dirty="0"/>
          </a:p>
        </p:txBody>
      </p:sp>
      <p:pic>
        <p:nvPicPr>
          <p:cNvPr id="3" name="image5.png">
            <a:extLst>
              <a:ext uri="{FF2B5EF4-FFF2-40B4-BE49-F238E27FC236}">
                <a16:creationId xmlns:a16="http://schemas.microsoft.com/office/drawing/2014/main" id="{735DD52E-0B9C-A262-E30D-EEFC7A3388BC}"/>
              </a:ext>
            </a:extLst>
          </p:cNvPr>
          <p:cNvPicPr/>
          <p:nvPr/>
        </p:nvPicPr>
        <p:blipFill>
          <a:blip r:embed="rId2"/>
          <a:srcRect/>
          <a:stretch>
            <a:fillRect/>
          </a:stretch>
        </p:blipFill>
        <p:spPr>
          <a:xfrm>
            <a:off x="1469121" y="2163651"/>
            <a:ext cx="9374890" cy="4459664"/>
          </a:xfrm>
          <a:prstGeom prst="rect">
            <a:avLst/>
          </a:prstGeom>
          <a:ln/>
        </p:spPr>
      </p:pic>
    </p:spTree>
    <p:extLst>
      <p:ext uri="{BB962C8B-B14F-4D97-AF65-F5344CB8AC3E}">
        <p14:creationId xmlns:p14="http://schemas.microsoft.com/office/powerpoint/2010/main" val="64390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94AB-9FBE-D434-51C2-A803EF479596}"/>
              </a:ext>
            </a:extLst>
          </p:cNvPr>
          <p:cNvSpPr>
            <a:spLocks noGrp="1"/>
          </p:cNvSpPr>
          <p:nvPr>
            <p:ph type="title"/>
          </p:nvPr>
        </p:nvSpPr>
        <p:spPr/>
        <p:txBody>
          <a:bodyPr>
            <a:normAutofit/>
          </a:bodyPr>
          <a:lstStyle/>
          <a:p>
            <a:pPr algn="ctr"/>
            <a:r>
              <a:rPr lang="en-US" sz="2800" dirty="0"/>
              <a:t>Summary Stats Comparing High Transit Usage Area vs Allegheny County</a:t>
            </a:r>
          </a:p>
        </p:txBody>
      </p:sp>
      <p:sp>
        <p:nvSpPr>
          <p:cNvPr id="3" name="Content Placeholder 2">
            <a:extLst>
              <a:ext uri="{FF2B5EF4-FFF2-40B4-BE49-F238E27FC236}">
                <a16:creationId xmlns:a16="http://schemas.microsoft.com/office/drawing/2014/main" id="{BD17B0D6-E52F-67EE-7BD6-F6719E5EB239}"/>
              </a:ext>
            </a:extLst>
          </p:cNvPr>
          <p:cNvSpPr>
            <a:spLocks noGrp="1"/>
          </p:cNvSpPr>
          <p:nvPr>
            <p:ph idx="1"/>
          </p:nvPr>
        </p:nvSpPr>
        <p:spPr>
          <a:xfrm>
            <a:off x="838200" y="1825625"/>
            <a:ext cx="5190269" cy="4351338"/>
          </a:xfrm>
        </p:spPr>
        <p:txBody>
          <a:bodyPr>
            <a:normAutofit/>
          </a:bodyPr>
          <a:lstStyle/>
          <a:p>
            <a:pPr algn="l">
              <a:buFont typeface="Arial" panose="020B0604020202020204" pitchFamily="34" charset="0"/>
              <a:buChar char="•"/>
            </a:pPr>
            <a:r>
              <a:rPr lang="en-US" sz="1800" b="0" i="0" dirty="0">
                <a:solidFill>
                  <a:srgbClr val="374151"/>
                </a:solidFill>
                <a:effectLst/>
                <a:latin typeface="Söhne"/>
              </a:rPr>
              <a:t>The high transit use area in Pittsburgh has more variation and is more heterogenous than the broader Allegheny County, according to Mean, Standard Deviation, and Sum calculations of ACS data on the Block Group Level.</a:t>
            </a:r>
          </a:p>
          <a:p>
            <a:pPr algn="l">
              <a:buFont typeface="Arial" panose="020B0604020202020204" pitchFamily="34" charset="0"/>
              <a:buChar char="•"/>
            </a:pPr>
            <a:r>
              <a:rPr lang="en-US" sz="1800" b="0" i="0" dirty="0">
                <a:solidFill>
                  <a:srgbClr val="374151"/>
                </a:solidFill>
                <a:effectLst/>
                <a:latin typeface="Söhne"/>
              </a:rPr>
              <a:t>Less than 10% of the total Allegheny County population lives within the high transit usage area, but around 20% of all workers who take public transit to work and 20% of all impoverished residents of Allegheny County live there. Also, around 6% of all workers who drive alone to work live in the high transit usage area, which indicates the need for public transit services in the area.</a:t>
            </a:r>
          </a:p>
          <a:p>
            <a:endParaRPr lang="en-US" sz="1800" dirty="0"/>
          </a:p>
        </p:txBody>
      </p:sp>
      <p:pic>
        <p:nvPicPr>
          <p:cNvPr id="4" name="image1.png">
            <a:extLst>
              <a:ext uri="{FF2B5EF4-FFF2-40B4-BE49-F238E27FC236}">
                <a16:creationId xmlns:a16="http://schemas.microsoft.com/office/drawing/2014/main" id="{0C9DA0C1-D7CC-86C5-22D8-9E5488D07C25}"/>
              </a:ext>
            </a:extLst>
          </p:cNvPr>
          <p:cNvPicPr/>
          <p:nvPr/>
        </p:nvPicPr>
        <p:blipFill>
          <a:blip r:embed="rId2"/>
          <a:srcRect/>
          <a:stretch>
            <a:fillRect/>
          </a:stretch>
        </p:blipFill>
        <p:spPr>
          <a:xfrm>
            <a:off x="6308063" y="1825625"/>
            <a:ext cx="4347845" cy="4214495"/>
          </a:xfrm>
          <a:prstGeom prst="rect">
            <a:avLst/>
          </a:prstGeom>
          <a:ln/>
        </p:spPr>
      </p:pic>
    </p:spTree>
    <p:extLst>
      <p:ext uri="{BB962C8B-B14F-4D97-AF65-F5344CB8AC3E}">
        <p14:creationId xmlns:p14="http://schemas.microsoft.com/office/powerpoint/2010/main" val="4128159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39DC-C0BB-61BF-BF09-D9BCAC39F7E8}"/>
              </a:ext>
            </a:extLst>
          </p:cNvPr>
          <p:cNvSpPr>
            <a:spLocks noGrp="1"/>
          </p:cNvSpPr>
          <p:nvPr>
            <p:ph type="title"/>
          </p:nvPr>
        </p:nvSpPr>
        <p:spPr/>
        <p:txBody>
          <a:bodyPr>
            <a:normAutofit/>
          </a:bodyPr>
          <a:lstStyle/>
          <a:p>
            <a:pPr algn="ctr"/>
            <a:r>
              <a:rPr lang="en-US" sz="3200" dirty="0"/>
              <a:t>Comparing Population Density to High Transit Use Areas</a:t>
            </a:r>
          </a:p>
        </p:txBody>
      </p:sp>
      <p:sp>
        <p:nvSpPr>
          <p:cNvPr id="3" name="Content Placeholder 2">
            <a:extLst>
              <a:ext uri="{FF2B5EF4-FFF2-40B4-BE49-F238E27FC236}">
                <a16:creationId xmlns:a16="http://schemas.microsoft.com/office/drawing/2014/main" id="{5904513E-8628-B740-D490-DE75D6248EEB}"/>
              </a:ext>
            </a:extLst>
          </p:cNvPr>
          <p:cNvSpPr>
            <a:spLocks noGrp="1"/>
          </p:cNvSpPr>
          <p:nvPr>
            <p:ph idx="1"/>
          </p:nvPr>
        </p:nvSpPr>
        <p:spPr>
          <a:xfrm>
            <a:off x="838200" y="1825625"/>
            <a:ext cx="5687827" cy="4351338"/>
          </a:xfrm>
        </p:spPr>
        <p:txBody>
          <a:bodyPr>
            <a:normAutofit/>
          </a:bodyPr>
          <a:lstStyle/>
          <a:p>
            <a:r>
              <a:rPr lang="en-US" sz="2400" b="0" i="0" dirty="0">
                <a:solidFill>
                  <a:srgbClr val="374151"/>
                </a:solidFill>
                <a:effectLst/>
                <a:latin typeface="Söhne"/>
              </a:rPr>
              <a:t>Population density is not the only factor explaining high transit usage areas</a:t>
            </a:r>
          </a:p>
          <a:p>
            <a:pPr lvl="1"/>
            <a:r>
              <a:rPr lang="en-US" sz="2000" b="0" i="0" dirty="0">
                <a:solidFill>
                  <a:srgbClr val="374151"/>
                </a:solidFill>
                <a:effectLst/>
                <a:latin typeface="Söhne"/>
              </a:rPr>
              <a:t>the Central Business District is not particularly dense compared to other blocks, suggesting that employment rather than residential purposes may be the primary driver of transit usage in that area</a:t>
            </a:r>
            <a:endParaRPr lang="en-US" sz="2000" dirty="0"/>
          </a:p>
        </p:txBody>
      </p:sp>
      <p:pic>
        <p:nvPicPr>
          <p:cNvPr id="4" name="image6.jpg">
            <a:extLst>
              <a:ext uri="{FF2B5EF4-FFF2-40B4-BE49-F238E27FC236}">
                <a16:creationId xmlns:a16="http://schemas.microsoft.com/office/drawing/2014/main" id="{848B2210-43F1-9B94-E9D4-33EE7031CD95}"/>
              </a:ext>
            </a:extLst>
          </p:cNvPr>
          <p:cNvPicPr/>
          <p:nvPr/>
        </p:nvPicPr>
        <p:blipFill>
          <a:blip r:embed="rId2"/>
          <a:srcRect/>
          <a:stretch>
            <a:fillRect/>
          </a:stretch>
        </p:blipFill>
        <p:spPr>
          <a:xfrm>
            <a:off x="6526027" y="1238479"/>
            <a:ext cx="4166870" cy="5389245"/>
          </a:xfrm>
          <a:prstGeom prst="rect">
            <a:avLst/>
          </a:prstGeom>
          <a:ln/>
        </p:spPr>
      </p:pic>
    </p:spTree>
    <p:extLst>
      <p:ext uri="{BB962C8B-B14F-4D97-AF65-F5344CB8AC3E}">
        <p14:creationId xmlns:p14="http://schemas.microsoft.com/office/powerpoint/2010/main" val="12309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D319-4E79-966C-2333-4624AFDC27F1}"/>
              </a:ext>
            </a:extLst>
          </p:cNvPr>
          <p:cNvSpPr>
            <a:spLocks noGrp="1"/>
          </p:cNvSpPr>
          <p:nvPr>
            <p:ph type="title"/>
          </p:nvPr>
        </p:nvSpPr>
        <p:spPr/>
        <p:txBody>
          <a:bodyPr/>
          <a:lstStyle/>
          <a:p>
            <a:r>
              <a:rPr lang="en-US" dirty="0"/>
              <a:t>Additional Comparisons to Transit Usage</a:t>
            </a:r>
            <a:br>
              <a:rPr lang="en-US" dirty="0"/>
            </a:br>
            <a:r>
              <a:rPr lang="en-US" sz="2400" dirty="0"/>
              <a:t>Race, Living with Non-Relatives, and Poverty</a:t>
            </a:r>
            <a:endParaRPr lang="en-US" dirty="0"/>
          </a:p>
        </p:txBody>
      </p:sp>
      <p:sp>
        <p:nvSpPr>
          <p:cNvPr id="3" name="Content Placeholder 2">
            <a:extLst>
              <a:ext uri="{FF2B5EF4-FFF2-40B4-BE49-F238E27FC236}">
                <a16:creationId xmlns:a16="http://schemas.microsoft.com/office/drawing/2014/main" id="{3E62F400-253D-5163-DF44-657728380535}"/>
              </a:ext>
            </a:extLst>
          </p:cNvPr>
          <p:cNvSpPr>
            <a:spLocks noGrp="1"/>
          </p:cNvSpPr>
          <p:nvPr>
            <p:ph idx="1"/>
          </p:nvPr>
        </p:nvSpPr>
        <p:spPr/>
        <p:txBody>
          <a:bodyPr/>
          <a:lstStyle/>
          <a:p>
            <a:endParaRPr lang="en-US"/>
          </a:p>
        </p:txBody>
      </p:sp>
      <p:pic>
        <p:nvPicPr>
          <p:cNvPr id="4" name="image9.jpg">
            <a:extLst>
              <a:ext uri="{FF2B5EF4-FFF2-40B4-BE49-F238E27FC236}">
                <a16:creationId xmlns:a16="http://schemas.microsoft.com/office/drawing/2014/main" id="{7B07C496-0A19-4B77-80E9-CFA9AC872FF6}"/>
              </a:ext>
            </a:extLst>
          </p:cNvPr>
          <p:cNvPicPr/>
          <p:nvPr/>
        </p:nvPicPr>
        <p:blipFill>
          <a:blip r:embed="rId2"/>
          <a:srcRect/>
          <a:stretch>
            <a:fillRect/>
          </a:stretch>
        </p:blipFill>
        <p:spPr>
          <a:xfrm>
            <a:off x="787990" y="1873876"/>
            <a:ext cx="3590827" cy="4909142"/>
          </a:xfrm>
          <a:prstGeom prst="rect">
            <a:avLst/>
          </a:prstGeom>
          <a:ln/>
        </p:spPr>
      </p:pic>
      <p:pic>
        <p:nvPicPr>
          <p:cNvPr id="5" name="image7.jpg">
            <a:extLst>
              <a:ext uri="{FF2B5EF4-FFF2-40B4-BE49-F238E27FC236}">
                <a16:creationId xmlns:a16="http://schemas.microsoft.com/office/drawing/2014/main" id="{928FF1E6-20C5-F2C3-249F-8B4ADA450555}"/>
              </a:ext>
            </a:extLst>
          </p:cNvPr>
          <p:cNvPicPr/>
          <p:nvPr/>
        </p:nvPicPr>
        <p:blipFill>
          <a:blip r:embed="rId3"/>
          <a:srcRect/>
          <a:stretch>
            <a:fillRect/>
          </a:stretch>
        </p:blipFill>
        <p:spPr>
          <a:xfrm>
            <a:off x="4378817" y="1873876"/>
            <a:ext cx="3741313" cy="5045710"/>
          </a:xfrm>
          <a:prstGeom prst="rect">
            <a:avLst/>
          </a:prstGeom>
          <a:ln/>
        </p:spPr>
      </p:pic>
      <p:pic>
        <p:nvPicPr>
          <p:cNvPr id="6" name="image8.jpg">
            <a:extLst>
              <a:ext uri="{FF2B5EF4-FFF2-40B4-BE49-F238E27FC236}">
                <a16:creationId xmlns:a16="http://schemas.microsoft.com/office/drawing/2014/main" id="{E45D3BEB-ECD7-FA18-EF8E-F294119D36B2}"/>
              </a:ext>
            </a:extLst>
          </p:cNvPr>
          <p:cNvPicPr/>
          <p:nvPr/>
        </p:nvPicPr>
        <p:blipFill>
          <a:blip r:embed="rId4"/>
          <a:srcRect/>
          <a:stretch>
            <a:fillRect/>
          </a:stretch>
        </p:blipFill>
        <p:spPr>
          <a:xfrm>
            <a:off x="8120130" y="1927941"/>
            <a:ext cx="3741313" cy="4855077"/>
          </a:xfrm>
          <a:prstGeom prst="rect">
            <a:avLst/>
          </a:prstGeom>
          <a:ln/>
        </p:spPr>
      </p:pic>
    </p:spTree>
    <p:extLst>
      <p:ext uri="{BB962C8B-B14F-4D97-AF65-F5344CB8AC3E}">
        <p14:creationId xmlns:p14="http://schemas.microsoft.com/office/powerpoint/2010/main" val="3737031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423</Words>
  <Application>Microsoft Office PowerPoint</Application>
  <PresentationFormat>Widescreen</PresentationFormat>
  <Paragraphs>18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Söhne</vt:lpstr>
      <vt:lpstr>Office Theme</vt:lpstr>
      <vt:lpstr>Transit Usage in Pittsburgh, Pennsylvania</vt:lpstr>
      <vt:lpstr>Intro </vt:lpstr>
      <vt:lpstr>Usage before Covid</vt:lpstr>
      <vt:lpstr>How did geospatial distribution of ridership change after Covid?   Comparing onboarding data from January 2020 to April 2021 shows a decline in overall ridership across the city of Pittsburgh, with no neighborhoods reaching the highest usage level seen in 2020, but the geospatial distribution of ridership remains broadly similar.</vt:lpstr>
      <vt:lpstr>Map showing high use contours, bus stop, and route data in Pittsburgh   The map highlights high concentration of bus stops with exceptionally high onboardings in the Central Business District and certain streets, while many routes on the outskirts of Allegheny County have low usage levels.</vt:lpstr>
      <vt:lpstr>Summary Stats Comparing High Transit Usage Area vs Allegheny County</vt:lpstr>
      <vt:lpstr>Comparing Population Density to High Transit Use Areas</vt:lpstr>
      <vt:lpstr>Additional Comparisons to Transit Usage Race, Living with Non-Relatives, and Poverty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Transit Usage in Pittsburgh, Pennsylvania</dc:title>
  <dc:creator>Colton Gray Lapp</dc:creator>
  <cp:lastModifiedBy>Colton Gray Lapp</cp:lastModifiedBy>
  <cp:revision>1</cp:revision>
  <dcterms:created xsi:type="dcterms:W3CDTF">2023-04-26T16:11:35Z</dcterms:created>
  <dcterms:modified xsi:type="dcterms:W3CDTF">2023-04-26T16:22:09Z</dcterms:modified>
</cp:coreProperties>
</file>